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1" d="100"/>
          <a:sy n="71" d="100"/>
        </p:scale>
        <p:origin x="1138"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DE5CCA-2331-4C50-B2A7-CB96A36C8420}" type="datetimeFigureOut">
              <a:rPr lang="fr-FR" smtClean="0"/>
              <a:t>23/06/2025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37EBE0-5E5D-4D88-B1EE-D3DC9471582F}" type="slidenum">
              <a:rPr lang="fr-FR" smtClean="0"/>
              <a:t>‹N°›</a:t>
            </a:fld>
            <a:endParaRPr lang="fr-FR"/>
          </a:p>
        </p:txBody>
      </p:sp>
    </p:spTree>
    <p:extLst>
      <p:ext uri="{BB962C8B-B14F-4D97-AF65-F5344CB8AC3E}">
        <p14:creationId xmlns:p14="http://schemas.microsoft.com/office/powerpoint/2010/main" val="18294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On part de la dernière fois où nous explorions l’Illumination et les deux derniers états de l’Eveil, le Témoin et l’Etat Non Duel. Des ressentis sont associés à ces états, ave une majuscule Félicité pour le Témoin et Amour pour l’état Non Duel. Ces sentiments n’ont pas d’opposé. L’idée du tantra sexuel Intégral est d’utiliser ces ressentis relatifs (félicité et amour) expérimentés en faisant l’amour, pour avoir accès à ces ressentis ultimes et permanents</a:t>
            </a:r>
          </a:p>
        </p:txBody>
      </p:sp>
      <p:sp>
        <p:nvSpPr>
          <p:cNvPr id="4" name="Espace réservé du numéro de diapositive 3"/>
          <p:cNvSpPr>
            <a:spLocks noGrp="1"/>
          </p:cNvSpPr>
          <p:nvPr>
            <p:ph type="sldNum" sz="quarter" idx="5"/>
          </p:nvPr>
        </p:nvSpPr>
        <p:spPr/>
        <p:txBody>
          <a:bodyPr/>
          <a:lstStyle/>
          <a:p>
            <a:fld id="{8D7ACB34-B2C2-4F3D-873B-6458C441DB86}" type="slidenum">
              <a:rPr lang="fr-FR" smtClean="0"/>
              <a:t>1</a:t>
            </a:fld>
            <a:endParaRPr lang="fr-FR"/>
          </a:p>
        </p:txBody>
      </p:sp>
    </p:spTree>
    <p:extLst>
      <p:ext uri="{BB962C8B-B14F-4D97-AF65-F5344CB8AC3E}">
        <p14:creationId xmlns:p14="http://schemas.microsoft.com/office/powerpoint/2010/main" val="4103920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F1B5E3-BD22-5993-89A2-817C028B027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977F6FD-4C7B-2A58-50CC-43563A6167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AF557AF-9E8D-6FBC-6667-E9FC8A4D7BD8}"/>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D5551E5E-1F1E-89A8-A4F3-38A39D01A6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BABA4C2-8AA1-F1C4-EF4D-0F626E9D5BF1}"/>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2664651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C181E-4833-B911-8947-814C1BDBA61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D95E951-6CB1-0921-D74E-DF6329FD9E4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76DCEE9-0393-E053-26E0-39E54334F2B1}"/>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AA672B71-86B7-D168-1022-593A9362CAE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193DCE-E9DD-0848-2B20-F956B46DCB2A}"/>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20152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C141164-E69E-A473-F3BB-A268A11CAB8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A085094-AFB4-A43B-F5D1-120A644FD88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04DFEED-3536-BC78-2FDE-4D8635F50CF9}"/>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6C03C3F9-ABFC-7271-4D5E-374DAB0080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4B60FB-CCEA-8AC8-2E68-525185C6F602}"/>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53123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4A169E-1B3B-C891-2AF1-5C3B00ACFEA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10DF38E-455A-88CA-9BDB-24E070E44E7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253C5B-7E12-FA29-EC01-DA67F2EDC402}"/>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0CFB29AD-9755-3DD7-0CAB-AEE987BD6D9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88D1516-EAB9-4157-D376-66AE9F9B1C34}"/>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895775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5C0265-5246-E5DE-799A-FB64A93E431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F69C5D1-1C45-D7C3-CA30-526B8C87DE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1CE4127-BCC7-9BFA-A55B-CEEBB090AE42}"/>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A4BEF034-4AEC-3283-8089-C6875CE47E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780CAF-4672-E355-7ABF-640C5B76F1CB}"/>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9916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E01A9C-83CD-238E-7FC2-6C111EF8930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BDA5C7-D368-37FE-8DEF-31838F0C2E7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E0E372-719F-9E63-1A8A-6504EE552B5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D1D1C6A-E323-1716-E1CD-C3B490D9EE5F}"/>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6" name="Espace réservé du pied de page 5">
            <a:extLst>
              <a:ext uri="{FF2B5EF4-FFF2-40B4-BE49-F238E27FC236}">
                <a16:creationId xmlns:a16="http://schemas.microsoft.com/office/drawing/2014/main" id="{AC452060-70BC-549B-1FC9-A24AFA580F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5265D1-F91A-7813-9BE2-35BA8317B081}"/>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28806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9AF8EA-03E7-88F6-61DA-D7A0E00131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16EB6EF-AA26-8DB1-223B-BF8193F6C6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63864D1-AAE8-F0A7-8F4D-A90410C56C1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E4912A8-28D1-76FD-B01B-010CFD968F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604CEAB-00F8-F507-6F91-0790308E785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37B02D0-D0E5-297B-492D-4EA6E07CA5D2}"/>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8" name="Espace réservé du pied de page 7">
            <a:extLst>
              <a:ext uri="{FF2B5EF4-FFF2-40B4-BE49-F238E27FC236}">
                <a16:creationId xmlns:a16="http://schemas.microsoft.com/office/drawing/2014/main" id="{8FE0D95F-DE03-194A-BAB9-205882F34C3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C682B36-84BD-7D59-FFED-0AFB1EC8A20A}"/>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55780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AF4199-44A3-A3D6-17C7-3C380B6EDE4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28364CD-C5FE-36B8-3D2A-FA17ADFD2BA5}"/>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4" name="Espace réservé du pied de page 3">
            <a:extLst>
              <a:ext uri="{FF2B5EF4-FFF2-40B4-BE49-F238E27FC236}">
                <a16:creationId xmlns:a16="http://schemas.microsoft.com/office/drawing/2014/main" id="{A506C9A1-7E9D-3122-E5EA-EABDC79E1CB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EC429FE-AEA4-42DB-0B9C-B6EC6CD08C81}"/>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67312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DFE93D4-70AB-1114-EA60-98FAD11961AC}"/>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3" name="Espace réservé du pied de page 2">
            <a:extLst>
              <a:ext uri="{FF2B5EF4-FFF2-40B4-BE49-F238E27FC236}">
                <a16:creationId xmlns:a16="http://schemas.microsoft.com/office/drawing/2014/main" id="{C83A6FDE-C1A2-D6C0-1087-654DF7B95A0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EDEE487-CECA-DE11-63C4-43754AEFCABE}"/>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3727577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B8C9A2-2F70-6AA2-8E3B-5260394196F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F5E9EBF-C0AA-E424-199F-A6C396F08D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32DB427-35F5-7D81-1931-11C9A1094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475847-7160-63FB-5743-A5A1EDA033EA}"/>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6" name="Espace réservé du pied de page 5">
            <a:extLst>
              <a:ext uri="{FF2B5EF4-FFF2-40B4-BE49-F238E27FC236}">
                <a16:creationId xmlns:a16="http://schemas.microsoft.com/office/drawing/2014/main" id="{BE94D772-D800-60F6-221F-1B1A48EF00A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65A9CB-CDD3-E703-FD77-03478AD64FE4}"/>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202496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32B831-F993-57EB-5F88-1F5DE71056E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9C5D4F6-49F9-23DA-0C70-8380D81CF5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DAA30A5-8AA8-C474-509D-7F1E41F023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BA0520E-805C-C960-E355-C5949C047335}"/>
              </a:ext>
            </a:extLst>
          </p:cNvPr>
          <p:cNvSpPr>
            <a:spLocks noGrp="1"/>
          </p:cNvSpPr>
          <p:nvPr>
            <p:ph type="dt" sz="half" idx="10"/>
          </p:nvPr>
        </p:nvSpPr>
        <p:spPr/>
        <p:txBody>
          <a:bodyPr/>
          <a:lstStyle/>
          <a:p>
            <a:fld id="{6D334729-7052-49F7-A78D-6D945DB85169}" type="datetimeFigureOut">
              <a:rPr lang="fr-FR" smtClean="0"/>
              <a:t>23/06/2025</a:t>
            </a:fld>
            <a:endParaRPr lang="fr-FR"/>
          </a:p>
        </p:txBody>
      </p:sp>
      <p:sp>
        <p:nvSpPr>
          <p:cNvPr id="6" name="Espace réservé du pied de page 5">
            <a:extLst>
              <a:ext uri="{FF2B5EF4-FFF2-40B4-BE49-F238E27FC236}">
                <a16:creationId xmlns:a16="http://schemas.microsoft.com/office/drawing/2014/main" id="{0F740F90-9174-D7D5-3844-C3E819754AC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2FD78A9-170A-9450-5480-F2021D527F4C}"/>
              </a:ext>
            </a:extLst>
          </p:cNvPr>
          <p:cNvSpPr>
            <a:spLocks noGrp="1"/>
          </p:cNvSpPr>
          <p:nvPr>
            <p:ph type="sldNum" sz="quarter" idx="12"/>
          </p:nvPr>
        </p:nvSpPr>
        <p:spPr/>
        <p:txBody>
          <a:bodyPr/>
          <a:lstStyle/>
          <a:p>
            <a:fld id="{F78FA0A0-054D-4954-AE15-33EC7FE61A7B}" type="slidenum">
              <a:rPr lang="fr-FR" smtClean="0"/>
              <a:t>‹N°›</a:t>
            </a:fld>
            <a:endParaRPr lang="fr-FR"/>
          </a:p>
        </p:txBody>
      </p:sp>
    </p:spTree>
    <p:extLst>
      <p:ext uri="{BB962C8B-B14F-4D97-AF65-F5344CB8AC3E}">
        <p14:creationId xmlns:p14="http://schemas.microsoft.com/office/powerpoint/2010/main" val="4603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95A3863-5A20-1AC1-0D3C-2A0724F97E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95E79AB-205E-A4F1-2386-AA47CB719A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9FFAD3A-CAA3-C7A2-479C-E34EF95BED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334729-7052-49F7-A78D-6D945DB85169}" type="datetimeFigureOut">
              <a:rPr lang="fr-FR" smtClean="0"/>
              <a:t>23/06/2025</a:t>
            </a:fld>
            <a:endParaRPr lang="fr-FR"/>
          </a:p>
        </p:txBody>
      </p:sp>
      <p:sp>
        <p:nvSpPr>
          <p:cNvPr id="5" name="Espace réservé du pied de page 4">
            <a:extLst>
              <a:ext uri="{FF2B5EF4-FFF2-40B4-BE49-F238E27FC236}">
                <a16:creationId xmlns:a16="http://schemas.microsoft.com/office/drawing/2014/main" id="{71EF3B11-2A7C-6085-F7B4-B8202E1254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BB4E99B-5E10-5583-3CB5-35B84412F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8FA0A0-054D-4954-AE15-33EC7FE61A7B}" type="slidenum">
              <a:rPr lang="fr-FR" smtClean="0"/>
              <a:t>‹N°›</a:t>
            </a:fld>
            <a:endParaRPr lang="fr-FR"/>
          </a:p>
        </p:txBody>
      </p:sp>
    </p:spTree>
    <p:extLst>
      <p:ext uri="{BB962C8B-B14F-4D97-AF65-F5344CB8AC3E}">
        <p14:creationId xmlns:p14="http://schemas.microsoft.com/office/powerpoint/2010/main" val="326255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C6E192-A476-BB5B-B601-E1BE455B4D39}"/>
              </a:ext>
            </a:extLst>
          </p:cNvPr>
          <p:cNvSpPr>
            <a:spLocks noGrp="1"/>
          </p:cNvSpPr>
          <p:nvPr>
            <p:ph type="title"/>
          </p:nvPr>
        </p:nvSpPr>
        <p:spPr>
          <a:xfrm>
            <a:off x="2008553" y="-330868"/>
            <a:ext cx="10515600" cy="1325563"/>
          </a:xfrm>
        </p:spPr>
        <p:txBody>
          <a:bodyPr/>
          <a:lstStyle/>
          <a:p>
            <a:r>
              <a:rPr lang="fr-FR" dirty="0"/>
              <a:t>Les ressentis de l’Illumination</a:t>
            </a:r>
          </a:p>
        </p:txBody>
      </p:sp>
      <p:sp>
        <p:nvSpPr>
          <p:cNvPr id="5" name="ZoneTexte 4">
            <a:extLst>
              <a:ext uri="{FF2B5EF4-FFF2-40B4-BE49-F238E27FC236}">
                <a16:creationId xmlns:a16="http://schemas.microsoft.com/office/drawing/2014/main" id="{0EEF910A-742B-5811-4A08-D60A3F4B8285}"/>
              </a:ext>
            </a:extLst>
          </p:cNvPr>
          <p:cNvSpPr txBox="1"/>
          <p:nvPr/>
        </p:nvSpPr>
        <p:spPr>
          <a:xfrm>
            <a:off x="1016403" y="671530"/>
            <a:ext cx="2601418" cy="646331"/>
          </a:xfrm>
          <a:prstGeom prst="rect">
            <a:avLst/>
          </a:prstGeom>
          <a:noFill/>
        </p:spPr>
        <p:txBody>
          <a:bodyPr wrap="none" rtlCol="0">
            <a:spAutoFit/>
          </a:bodyPr>
          <a:lstStyle/>
          <a:p>
            <a:r>
              <a:rPr lang="fr-FR" sz="3600" dirty="0"/>
              <a:t>4-Le Témoin</a:t>
            </a:r>
          </a:p>
        </p:txBody>
      </p:sp>
      <p:sp>
        <p:nvSpPr>
          <p:cNvPr id="6" name="ZoneTexte 5">
            <a:extLst>
              <a:ext uri="{FF2B5EF4-FFF2-40B4-BE49-F238E27FC236}">
                <a16:creationId xmlns:a16="http://schemas.microsoft.com/office/drawing/2014/main" id="{B6251F4C-A102-2F38-46FC-E835ED0EC59B}"/>
              </a:ext>
            </a:extLst>
          </p:cNvPr>
          <p:cNvSpPr txBox="1"/>
          <p:nvPr/>
        </p:nvSpPr>
        <p:spPr>
          <a:xfrm>
            <a:off x="5687043" y="655578"/>
            <a:ext cx="3625864" cy="646331"/>
          </a:xfrm>
          <a:prstGeom prst="rect">
            <a:avLst/>
          </a:prstGeom>
          <a:noFill/>
        </p:spPr>
        <p:txBody>
          <a:bodyPr wrap="none" rtlCol="0">
            <a:spAutoFit/>
          </a:bodyPr>
          <a:lstStyle/>
          <a:p>
            <a:r>
              <a:rPr lang="fr-FR" sz="3600" dirty="0"/>
              <a:t>5-L’état Non Duel</a:t>
            </a:r>
          </a:p>
        </p:txBody>
      </p:sp>
      <p:sp>
        <p:nvSpPr>
          <p:cNvPr id="7" name="ZoneTexte 6">
            <a:extLst>
              <a:ext uri="{FF2B5EF4-FFF2-40B4-BE49-F238E27FC236}">
                <a16:creationId xmlns:a16="http://schemas.microsoft.com/office/drawing/2014/main" id="{ADDE39A2-F9D6-ADB0-CD3C-9C19B4AE20DF}"/>
              </a:ext>
            </a:extLst>
          </p:cNvPr>
          <p:cNvSpPr txBox="1"/>
          <p:nvPr/>
        </p:nvSpPr>
        <p:spPr>
          <a:xfrm>
            <a:off x="760053" y="2356544"/>
            <a:ext cx="4074129" cy="1200329"/>
          </a:xfrm>
          <a:prstGeom prst="rect">
            <a:avLst/>
          </a:prstGeom>
          <a:noFill/>
        </p:spPr>
        <p:txBody>
          <a:bodyPr wrap="none" rtlCol="0">
            <a:spAutoFit/>
          </a:bodyPr>
          <a:lstStyle/>
          <a:p>
            <a:r>
              <a:rPr lang="fr-FR" sz="4000" dirty="0">
                <a:solidFill>
                  <a:srgbClr val="7030A0"/>
                </a:solidFill>
                <a:highlight>
                  <a:srgbClr val="FFFF00"/>
                </a:highlight>
              </a:rPr>
              <a:t>F</a:t>
            </a:r>
            <a:r>
              <a:rPr lang="fr-FR" sz="3200" dirty="0">
                <a:solidFill>
                  <a:srgbClr val="7030A0"/>
                </a:solidFill>
              </a:rPr>
              <a:t>élicité</a:t>
            </a:r>
            <a:r>
              <a:rPr lang="fr-FR" sz="3200" dirty="0"/>
              <a:t>, bonheur,</a:t>
            </a:r>
          </a:p>
          <a:p>
            <a:r>
              <a:rPr lang="fr-FR" sz="3200" dirty="0"/>
              <a:t>Béatitude, extase, joie</a:t>
            </a:r>
          </a:p>
        </p:txBody>
      </p:sp>
      <p:sp>
        <p:nvSpPr>
          <p:cNvPr id="8" name="ZoneTexte 7">
            <a:extLst>
              <a:ext uri="{FF2B5EF4-FFF2-40B4-BE49-F238E27FC236}">
                <a16:creationId xmlns:a16="http://schemas.microsoft.com/office/drawing/2014/main" id="{858F156A-AF1B-E529-BCD1-C99D19BC9BDB}"/>
              </a:ext>
            </a:extLst>
          </p:cNvPr>
          <p:cNvSpPr txBox="1"/>
          <p:nvPr/>
        </p:nvSpPr>
        <p:spPr>
          <a:xfrm>
            <a:off x="6551253" y="2438937"/>
            <a:ext cx="1430200" cy="707886"/>
          </a:xfrm>
          <a:prstGeom prst="rect">
            <a:avLst/>
          </a:prstGeom>
          <a:noFill/>
        </p:spPr>
        <p:txBody>
          <a:bodyPr wrap="none" rtlCol="0">
            <a:spAutoFit/>
          </a:bodyPr>
          <a:lstStyle/>
          <a:p>
            <a:r>
              <a:rPr lang="fr-FR" sz="4000" dirty="0">
                <a:solidFill>
                  <a:srgbClr val="7030A0"/>
                </a:solidFill>
                <a:highlight>
                  <a:srgbClr val="FFFF00"/>
                </a:highlight>
              </a:rPr>
              <a:t>A</a:t>
            </a:r>
            <a:r>
              <a:rPr lang="fr-FR" sz="3200" dirty="0">
                <a:solidFill>
                  <a:srgbClr val="7030A0"/>
                </a:solidFill>
              </a:rPr>
              <a:t>mour</a:t>
            </a:r>
          </a:p>
        </p:txBody>
      </p:sp>
      <p:sp>
        <p:nvSpPr>
          <p:cNvPr id="9" name="ZoneTexte 8">
            <a:extLst>
              <a:ext uri="{FF2B5EF4-FFF2-40B4-BE49-F238E27FC236}">
                <a16:creationId xmlns:a16="http://schemas.microsoft.com/office/drawing/2014/main" id="{FB6AA976-87E7-960A-D5DF-6BB57AAE01E2}"/>
              </a:ext>
            </a:extLst>
          </p:cNvPr>
          <p:cNvSpPr txBox="1"/>
          <p:nvPr/>
        </p:nvSpPr>
        <p:spPr>
          <a:xfrm>
            <a:off x="760053" y="4475799"/>
            <a:ext cx="2866297" cy="584775"/>
          </a:xfrm>
          <a:prstGeom prst="rect">
            <a:avLst/>
          </a:prstGeom>
          <a:noFill/>
        </p:spPr>
        <p:txBody>
          <a:bodyPr wrap="none" rtlCol="0">
            <a:spAutoFit/>
          </a:bodyPr>
          <a:lstStyle/>
          <a:p>
            <a:r>
              <a:rPr lang="fr-FR" sz="3200" dirty="0"/>
              <a:t>Grande Félicité</a:t>
            </a:r>
          </a:p>
        </p:txBody>
      </p:sp>
      <p:sp>
        <p:nvSpPr>
          <p:cNvPr id="10" name="ZoneTexte 9">
            <a:extLst>
              <a:ext uri="{FF2B5EF4-FFF2-40B4-BE49-F238E27FC236}">
                <a16:creationId xmlns:a16="http://schemas.microsoft.com/office/drawing/2014/main" id="{2D9021DB-5658-1626-0AEA-2E44DBDD2FF7}"/>
              </a:ext>
            </a:extLst>
          </p:cNvPr>
          <p:cNvSpPr txBox="1"/>
          <p:nvPr/>
        </p:nvSpPr>
        <p:spPr>
          <a:xfrm>
            <a:off x="4946396" y="4475798"/>
            <a:ext cx="2543260" cy="584775"/>
          </a:xfrm>
          <a:prstGeom prst="rect">
            <a:avLst/>
          </a:prstGeom>
          <a:noFill/>
        </p:spPr>
        <p:txBody>
          <a:bodyPr wrap="none" rtlCol="0">
            <a:spAutoFit/>
          </a:bodyPr>
          <a:lstStyle/>
          <a:p>
            <a:r>
              <a:rPr lang="fr-FR" sz="3200" dirty="0"/>
              <a:t>Grand Amour</a:t>
            </a:r>
          </a:p>
        </p:txBody>
      </p:sp>
      <p:sp>
        <p:nvSpPr>
          <p:cNvPr id="11" name="ZoneTexte 10">
            <a:extLst>
              <a:ext uri="{FF2B5EF4-FFF2-40B4-BE49-F238E27FC236}">
                <a16:creationId xmlns:a16="http://schemas.microsoft.com/office/drawing/2014/main" id="{E187687D-AD3E-ADD3-43E5-B630DA8C7C5A}"/>
              </a:ext>
            </a:extLst>
          </p:cNvPr>
          <p:cNvSpPr txBox="1"/>
          <p:nvPr/>
        </p:nvSpPr>
        <p:spPr>
          <a:xfrm>
            <a:off x="1547795" y="5478840"/>
            <a:ext cx="1384546" cy="584775"/>
          </a:xfrm>
          <a:prstGeom prst="rect">
            <a:avLst/>
          </a:prstGeom>
          <a:noFill/>
        </p:spPr>
        <p:txBody>
          <a:bodyPr wrap="none" rtlCol="0">
            <a:spAutoFit/>
          </a:bodyPr>
          <a:lstStyle/>
          <a:p>
            <a:r>
              <a:rPr lang="fr-FR" sz="3200" dirty="0"/>
              <a:t>félicité</a:t>
            </a:r>
          </a:p>
        </p:txBody>
      </p:sp>
      <p:sp>
        <p:nvSpPr>
          <p:cNvPr id="12" name="ZoneTexte 11">
            <a:extLst>
              <a:ext uri="{FF2B5EF4-FFF2-40B4-BE49-F238E27FC236}">
                <a16:creationId xmlns:a16="http://schemas.microsoft.com/office/drawing/2014/main" id="{F9BBB274-93F6-4AF4-B271-5AE5D3C62FFD}"/>
              </a:ext>
            </a:extLst>
          </p:cNvPr>
          <p:cNvSpPr txBox="1"/>
          <p:nvPr/>
        </p:nvSpPr>
        <p:spPr>
          <a:xfrm>
            <a:off x="2933099" y="5455563"/>
            <a:ext cx="7890814" cy="1077218"/>
          </a:xfrm>
          <a:prstGeom prst="rect">
            <a:avLst/>
          </a:prstGeom>
          <a:noFill/>
        </p:spPr>
        <p:txBody>
          <a:bodyPr wrap="none" rtlCol="0">
            <a:spAutoFit/>
          </a:bodyPr>
          <a:lstStyle/>
          <a:p>
            <a:r>
              <a:rPr lang="fr-FR" sz="3200" dirty="0"/>
              <a:t>amour dans « faire l’amour »</a:t>
            </a:r>
          </a:p>
          <a:p>
            <a:r>
              <a:rPr lang="fr-FR" sz="3200" dirty="0"/>
              <a:t>-&gt; Tantra sexuel Intégral (Chapitres 18 et 19)</a:t>
            </a:r>
          </a:p>
        </p:txBody>
      </p:sp>
      <p:sp>
        <p:nvSpPr>
          <p:cNvPr id="13" name="ZoneTexte 12">
            <a:extLst>
              <a:ext uri="{FF2B5EF4-FFF2-40B4-BE49-F238E27FC236}">
                <a16:creationId xmlns:a16="http://schemas.microsoft.com/office/drawing/2014/main" id="{FD137676-F11B-A296-C4A6-A1DB22FFC62B}"/>
              </a:ext>
            </a:extLst>
          </p:cNvPr>
          <p:cNvSpPr txBox="1"/>
          <p:nvPr/>
        </p:nvSpPr>
        <p:spPr>
          <a:xfrm>
            <a:off x="3192806" y="3521691"/>
            <a:ext cx="8049255" cy="954107"/>
          </a:xfrm>
          <a:prstGeom prst="rect">
            <a:avLst/>
          </a:prstGeom>
          <a:noFill/>
        </p:spPr>
        <p:txBody>
          <a:bodyPr wrap="none" rtlCol="0">
            <a:spAutoFit/>
          </a:bodyPr>
          <a:lstStyle/>
          <a:p>
            <a:r>
              <a:rPr lang="fr-FR" sz="2800" dirty="0"/>
              <a:t>Non duels, n’ont pas d’opposé, ni malheur, ni haine</a:t>
            </a:r>
          </a:p>
          <a:p>
            <a:r>
              <a:rPr lang="fr-FR" sz="2800" dirty="0"/>
              <a:t>Sentiments  permanents </a:t>
            </a:r>
          </a:p>
        </p:txBody>
      </p:sp>
      <p:sp>
        <p:nvSpPr>
          <p:cNvPr id="14" name="Flèche : courbe vers la gauche 13">
            <a:extLst>
              <a:ext uri="{FF2B5EF4-FFF2-40B4-BE49-F238E27FC236}">
                <a16:creationId xmlns:a16="http://schemas.microsoft.com/office/drawing/2014/main" id="{2CD79A4D-7442-9806-9395-04608FE732B3}"/>
              </a:ext>
            </a:extLst>
          </p:cNvPr>
          <p:cNvSpPr/>
          <p:nvPr/>
        </p:nvSpPr>
        <p:spPr>
          <a:xfrm flipV="1">
            <a:off x="5269077" y="4993214"/>
            <a:ext cx="354957" cy="482026"/>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Flèche : courbe vers la gauche 14">
            <a:extLst>
              <a:ext uri="{FF2B5EF4-FFF2-40B4-BE49-F238E27FC236}">
                <a16:creationId xmlns:a16="http://schemas.microsoft.com/office/drawing/2014/main" id="{8A9116C2-A6BD-14A4-3BFA-9760BE43EF6A}"/>
              </a:ext>
            </a:extLst>
          </p:cNvPr>
          <p:cNvSpPr/>
          <p:nvPr/>
        </p:nvSpPr>
        <p:spPr>
          <a:xfrm rot="10977822">
            <a:off x="2850089" y="4935455"/>
            <a:ext cx="330476" cy="482026"/>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ZoneTexte 15">
            <a:extLst>
              <a:ext uri="{FF2B5EF4-FFF2-40B4-BE49-F238E27FC236}">
                <a16:creationId xmlns:a16="http://schemas.microsoft.com/office/drawing/2014/main" id="{3075913D-5BB0-F56E-58E6-DD9BBF584E29}"/>
              </a:ext>
            </a:extLst>
          </p:cNvPr>
          <p:cNvSpPr txBox="1"/>
          <p:nvPr/>
        </p:nvSpPr>
        <p:spPr>
          <a:xfrm>
            <a:off x="1016403" y="1454158"/>
            <a:ext cx="1573829" cy="646331"/>
          </a:xfrm>
          <a:prstGeom prst="rect">
            <a:avLst/>
          </a:prstGeom>
          <a:noFill/>
        </p:spPr>
        <p:txBody>
          <a:bodyPr wrap="none" rtlCol="0">
            <a:spAutoFit/>
          </a:bodyPr>
          <a:lstStyle/>
          <a:p>
            <a:r>
              <a:rPr lang="fr-FR" sz="3600" dirty="0"/>
              <a:t>Liberté</a:t>
            </a:r>
          </a:p>
        </p:txBody>
      </p:sp>
      <p:sp>
        <p:nvSpPr>
          <p:cNvPr id="17" name="ZoneTexte 16">
            <a:extLst>
              <a:ext uri="{FF2B5EF4-FFF2-40B4-BE49-F238E27FC236}">
                <a16:creationId xmlns:a16="http://schemas.microsoft.com/office/drawing/2014/main" id="{15A67591-BA57-E648-0823-1AE8EA51C420}"/>
              </a:ext>
            </a:extLst>
          </p:cNvPr>
          <p:cNvSpPr txBox="1"/>
          <p:nvPr/>
        </p:nvSpPr>
        <p:spPr>
          <a:xfrm>
            <a:off x="6268492" y="1438620"/>
            <a:ext cx="1637628" cy="646331"/>
          </a:xfrm>
          <a:prstGeom prst="rect">
            <a:avLst/>
          </a:prstGeom>
          <a:noFill/>
        </p:spPr>
        <p:txBody>
          <a:bodyPr wrap="none" rtlCol="0">
            <a:spAutoFit/>
          </a:bodyPr>
          <a:lstStyle/>
          <a:p>
            <a:r>
              <a:rPr lang="fr-FR" sz="3600" dirty="0"/>
              <a:t>Totalité</a:t>
            </a:r>
          </a:p>
        </p:txBody>
      </p:sp>
      <p:sp>
        <p:nvSpPr>
          <p:cNvPr id="18" name="ZoneTexte 17">
            <a:extLst>
              <a:ext uri="{FF2B5EF4-FFF2-40B4-BE49-F238E27FC236}">
                <a16:creationId xmlns:a16="http://schemas.microsoft.com/office/drawing/2014/main" id="{EAFF32E0-7D98-B87A-A448-26E4D1C21D99}"/>
              </a:ext>
            </a:extLst>
          </p:cNvPr>
          <p:cNvSpPr txBox="1"/>
          <p:nvPr/>
        </p:nvSpPr>
        <p:spPr>
          <a:xfrm>
            <a:off x="6379155" y="6478402"/>
            <a:ext cx="4966809" cy="461665"/>
          </a:xfrm>
          <a:prstGeom prst="rect">
            <a:avLst/>
          </a:prstGeom>
          <a:noFill/>
        </p:spPr>
        <p:txBody>
          <a:bodyPr wrap="none" rtlCol="0">
            <a:spAutoFit/>
          </a:bodyPr>
          <a:lstStyle/>
          <a:p>
            <a:r>
              <a:rPr lang="fr-FR" sz="2400" dirty="0" err="1"/>
              <a:t>Ref</a:t>
            </a:r>
            <a:r>
              <a:rPr lang="fr-FR" sz="2400" dirty="0"/>
              <a:t> : site de David </a:t>
            </a:r>
            <a:r>
              <a:rPr lang="fr-FR" sz="2400" dirty="0" err="1"/>
              <a:t>Deida</a:t>
            </a:r>
            <a:r>
              <a:rPr lang="fr-FR" sz="2400" dirty="0"/>
              <a:t> (deida.info)</a:t>
            </a:r>
          </a:p>
        </p:txBody>
      </p:sp>
    </p:spTree>
    <p:extLst>
      <p:ext uri="{BB962C8B-B14F-4D97-AF65-F5344CB8AC3E}">
        <p14:creationId xmlns:p14="http://schemas.microsoft.com/office/powerpoint/2010/main" val="266160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2009025-ED17-4A63-E5EF-AADAFF75E2DB}"/>
              </a:ext>
            </a:extLst>
          </p:cNvPr>
          <p:cNvSpPr txBox="1"/>
          <p:nvPr/>
        </p:nvSpPr>
        <p:spPr>
          <a:xfrm>
            <a:off x="209633" y="210928"/>
            <a:ext cx="9477210" cy="3816429"/>
          </a:xfrm>
          <a:prstGeom prst="rect">
            <a:avLst/>
          </a:prstGeom>
          <a:noFill/>
        </p:spPr>
        <p:txBody>
          <a:bodyPr wrap="none" rtlCol="0">
            <a:spAutoFit/>
          </a:bodyPr>
          <a:lstStyle/>
          <a:p>
            <a:r>
              <a:rPr lang="fr-FR" sz="2800" dirty="0"/>
              <a:t>Petite Introduction sur le tantra</a:t>
            </a:r>
          </a:p>
          <a:p>
            <a:endParaRPr lang="fr-FR" sz="2800" dirty="0"/>
          </a:p>
          <a:p>
            <a:r>
              <a:rPr lang="fr-FR" dirty="0"/>
              <a:t>On est dans le domaine de la </a:t>
            </a:r>
            <a:r>
              <a:rPr lang="fr-FR" dirty="0" err="1"/>
              <a:t>Non-dualité</a:t>
            </a:r>
            <a:r>
              <a:rPr lang="fr-FR" dirty="0"/>
              <a:t> (Stade ultime de l’Eveil spirituel)</a:t>
            </a:r>
          </a:p>
          <a:p>
            <a:endParaRPr lang="fr-FR" dirty="0"/>
          </a:p>
          <a:p>
            <a:r>
              <a:rPr lang="fr-FR" dirty="0"/>
              <a:t>Il n’y a plus de dualité entre Bien et mal – Nirvana et samsara – Sexe et Esprit</a:t>
            </a:r>
          </a:p>
          <a:p>
            <a:endParaRPr lang="fr-FR" dirty="0"/>
          </a:p>
          <a:p>
            <a:r>
              <a:rPr lang="fr-FR" sz="2400" i="1" dirty="0">
                <a:solidFill>
                  <a:srgbClr val="7030A0"/>
                </a:solidFill>
              </a:rPr>
              <a:t>Tantra : « Amener tout sur le chemin car tout est Esprit </a:t>
            </a:r>
            <a:r>
              <a:rPr lang="fr-FR" dirty="0"/>
              <a:t>»</a:t>
            </a:r>
          </a:p>
          <a:p>
            <a:r>
              <a:rPr lang="fr-FR" dirty="0"/>
              <a:t>Tantra a fleuri entre le VIIIe et XIe siècles</a:t>
            </a:r>
          </a:p>
          <a:p>
            <a:r>
              <a:rPr lang="fr-FR" dirty="0"/>
              <a:t>Il existe toutes sortes de tantra, connu pour la référence au sexe, mais pas seulement !</a:t>
            </a:r>
          </a:p>
          <a:p>
            <a:endParaRPr lang="fr-FR" dirty="0"/>
          </a:p>
          <a:p>
            <a:r>
              <a:rPr lang="fr-FR" dirty="0"/>
              <a:t>Les 5 M (dont la viande et le sexe) dont il fallait auparavant s’abstenir, sont désormais amenés </a:t>
            </a:r>
          </a:p>
          <a:p>
            <a:r>
              <a:rPr lang="fr-FR" dirty="0"/>
              <a:t>dans les initiations tantriques.</a:t>
            </a:r>
          </a:p>
        </p:txBody>
      </p:sp>
      <p:sp>
        <p:nvSpPr>
          <p:cNvPr id="3" name="ZoneTexte 2">
            <a:extLst>
              <a:ext uri="{FF2B5EF4-FFF2-40B4-BE49-F238E27FC236}">
                <a16:creationId xmlns:a16="http://schemas.microsoft.com/office/drawing/2014/main" id="{D66E9DA5-BA7E-8739-AE65-35C6EF3B4BEA}"/>
              </a:ext>
            </a:extLst>
          </p:cNvPr>
          <p:cNvSpPr txBox="1"/>
          <p:nvPr/>
        </p:nvSpPr>
        <p:spPr>
          <a:xfrm>
            <a:off x="293179" y="5446743"/>
            <a:ext cx="3606949" cy="1200329"/>
          </a:xfrm>
          <a:prstGeom prst="rect">
            <a:avLst/>
          </a:prstGeom>
          <a:noFill/>
        </p:spPr>
        <p:txBody>
          <a:bodyPr wrap="none" rtlCol="0">
            <a:spAutoFit/>
          </a:bodyPr>
          <a:lstStyle/>
          <a:p>
            <a:r>
              <a:rPr lang="fr-FR" dirty="0"/>
              <a:t>Dans la sexualité 2 ressentis : </a:t>
            </a:r>
          </a:p>
          <a:p>
            <a:r>
              <a:rPr lang="fr-FR" dirty="0"/>
              <a:t>qui font écho aux grands ressentis </a:t>
            </a:r>
          </a:p>
          <a:p>
            <a:r>
              <a:rPr lang="fr-FR" dirty="0"/>
              <a:t>de Félicité et d’Amour</a:t>
            </a:r>
          </a:p>
          <a:p>
            <a:endParaRPr lang="fr-FR" dirty="0"/>
          </a:p>
        </p:txBody>
      </p:sp>
      <p:sp>
        <p:nvSpPr>
          <p:cNvPr id="4" name="ZoneTexte 3">
            <a:extLst>
              <a:ext uri="{FF2B5EF4-FFF2-40B4-BE49-F238E27FC236}">
                <a16:creationId xmlns:a16="http://schemas.microsoft.com/office/drawing/2014/main" id="{5991E839-A053-E60D-C3DB-7243B65E524A}"/>
              </a:ext>
            </a:extLst>
          </p:cNvPr>
          <p:cNvSpPr txBox="1"/>
          <p:nvPr/>
        </p:nvSpPr>
        <p:spPr>
          <a:xfrm>
            <a:off x="4948238" y="4356847"/>
            <a:ext cx="2406428" cy="461665"/>
          </a:xfrm>
          <a:prstGeom prst="rect">
            <a:avLst/>
          </a:prstGeom>
          <a:noFill/>
        </p:spPr>
        <p:txBody>
          <a:bodyPr wrap="none" rtlCol="0">
            <a:spAutoFit/>
          </a:bodyPr>
          <a:lstStyle/>
          <a:p>
            <a:r>
              <a:rPr lang="fr-FR" sz="2400" dirty="0"/>
              <a:t>4- (</a:t>
            </a:r>
            <a:r>
              <a:rPr lang="fr-FR" sz="2400" dirty="0" err="1"/>
              <a:t>turiya</a:t>
            </a:r>
            <a:r>
              <a:rPr lang="fr-FR" sz="2400" dirty="0"/>
              <a:t>)Témoin</a:t>
            </a:r>
          </a:p>
        </p:txBody>
      </p:sp>
      <p:sp>
        <p:nvSpPr>
          <p:cNvPr id="5" name="ZoneTexte 4">
            <a:extLst>
              <a:ext uri="{FF2B5EF4-FFF2-40B4-BE49-F238E27FC236}">
                <a16:creationId xmlns:a16="http://schemas.microsoft.com/office/drawing/2014/main" id="{CA99461B-0268-DB06-16FD-FB81B4152364}"/>
              </a:ext>
            </a:extLst>
          </p:cNvPr>
          <p:cNvSpPr txBox="1"/>
          <p:nvPr/>
        </p:nvSpPr>
        <p:spPr>
          <a:xfrm>
            <a:off x="7594619" y="4356846"/>
            <a:ext cx="3084371" cy="461665"/>
          </a:xfrm>
          <a:prstGeom prst="rect">
            <a:avLst/>
          </a:prstGeom>
          <a:noFill/>
        </p:spPr>
        <p:txBody>
          <a:bodyPr wrap="none" rtlCol="0">
            <a:spAutoFit/>
          </a:bodyPr>
          <a:lstStyle/>
          <a:p>
            <a:r>
              <a:rPr lang="fr-FR" sz="2400" dirty="0"/>
              <a:t>5- (</a:t>
            </a:r>
            <a:r>
              <a:rPr lang="fr-FR" sz="2400" dirty="0" err="1"/>
              <a:t>turiyatita</a:t>
            </a:r>
            <a:r>
              <a:rPr lang="fr-FR" sz="2400" dirty="0"/>
              <a:t>)Non duel</a:t>
            </a:r>
          </a:p>
        </p:txBody>
      </p:sp>
      <p:sp>
        <p:nvSpPr>
          <p:cNvPr id="6" name="ZoneTexte 5">
            <a:extLst>
              <a:ext uri="{FF2B5EF4-FFF2-40B4-BE49-F238E27FC236}">
                <a16:creationId xmlns:a16="http://schemas.microsoft.com/office/drawing/2014/main" id="{A2694AAD-792E-FEBC-C087-6809AB0E96C3}"/>
              </a:ext>
            </a:extLst>
          </p:cNvPr>
          <p:cNvSpPr txBox="1"/>
          <p:nvPr/>
        </p:nvSpPr>
        <p:spPr>
          <a:xfrm>
            <a:off x="293179" y="4255448"/>
            <a:ext cx="3036729" cy="523220"/>
          </a:xfrm>
          <a:prstGeom prst="rect">
            <a:avLst/>
          </a:prstGeom>
          <a:noFill/>
        </p:spPr>
        <p:txBody>
          <a:bodyPr wrap="none" rtlCol="0">
            <a:spAutoFit/>
          </a:bodyPr>
          <a:lstStyle/>
          <a:p>
            <a:r>
              <a:rPr lang="fr-FR" sz="2800" dirty="0"/>
              <a:t>Les états de l’Eveil</a:t>
            </a:r>
          </a:p>
        </p:txBody>
      </p:sp>
      <p:sp>
        <p:nvSpPr>
          <p:cNvPr id="7" name="ZoneTexte 6">
            <a:extLst>
              <a:ext uri="{FF2B5EF4-FFF2-40B4-BE49-F238E27FC236}">
                <a16:creationId xmlns:a16="http://schemas.microsoft.com/office/drawing/2014/main" id="{A27A2FBE-1E8B-8EFC-223C-A4404E2B500D}"/>
              </a:ext>
            </a:extLst>
          </p:cNvPr>
          <p:cNvSpPr txBox="1"/>
          <p:nvPr/>
        </p:nvSpPr>
        <p:spPr>
          <a:xfrm>
            <a:off x="5519047" y="4818511"/>
            <a:ext cx="1153906" cy="461665"/>
          </a:xfrm>
          <a:prstGeom prst="rect">
            <a:avLst/>
          </a:prstGeom>
          <a:noFill/>
        </p:spPr>
        <p:txBody>
          <a:bodyPr wrap="none" rtlCol="0">
            <a:spAutoFit/>
          </a:bodyPr>
          <a:lstStyle/>
          <a:p>
            <a:r>
              <a:rPr lang="fr-FR" sz="2400" dirty="0">
                <a:solidFill>
                  <a:srgbClr val="7030A0"/>
                </a:solidFill>
                <a:highlight>
                  <a:srgbClr val="FFFF00"/>
                </a:highlight>
              </a:rPr>
              <a:t>F</a:t>
            </a:r>
            <a:r>
              <a:rPr lang="fr-FR" sz="2400" dirty="0">
                <a:solidFill>
                  <a:srgbClr val="7030A0"/>
                </a:solidFill>
              </a:rPr>
              <a:t>élicité</a:t>
            </a:r>
          </a:p>
        </p:txBody>
      </p:sp>
      <p:sp>
        <p:nvSpPr>
          <p:cNvPr id="8" name="ZoneTexte 7">
            <a:extLst>
              <a:ext uri="{FF2B5EF4-FFF2-40B4-BE49-F238E27FC236}">
                <a16:creationId xmlns:a16="http://schemas.microsoft.com/office/drawing/2014/main" id="{03B8F00B-D55D-8D25-D2D4-DC59DB57796F}"/>
              </a:ext>
            </a:extLst>
          </p:cNvPr>
          <p:cNvSpPr txBox="1"/>
          <p:nvPr/>
        </p:nvSpPr>
        <p:spPr>
          <a:xfrm>
            <a:off x="8476124" y="4778668"/>
            <a:ext cx="1072730" cy="461665"/>
          </a:xfrm>
          <a:prstGeom prst="rect">
            <a:avLst/>
          </a:prstGeom>
          <a:noFill/>
        </p:spPr>
        <p:txBody>
          <a:bodyPr wrap="none" rtlCol="0">
            <a:spAutoFit/>
          </a:bodyPr>
          <a:lstStyle/>
          <a:p>
            <a:r>
              <a:rPr lang="fr-FR" sz="2400" dirty="0">
                <a:solidFill>
                  <a:srgbClr val="7030A0"/>
                </a:solidFill>
                <a:highlight>
                  <a:srgbClr val="FFFF00"/>
                </a:highlight>
              </a:rPr>
              <a:t>A</a:t>
            </a:r>
            <a:r>
              <a:rPr lang="fr-FR" sz="2400" dirty="0">
                <a:solidFill>
                  <a:srgbClr val="7030A0"/>
                </a:solidFill>
              </a:rPr>
              <a:t>mour</a:t>
            </a:r>
          </a:p>
        </p:txBody>
      </p:sp>
      <p:sp>
        <p:nvSpPr>
          <p:cNvPr id="10" name="ZoneTexte 9">
            <a:extLst>
              <a:ext uri="{FF2B5EF4-FFF2-40B4-BE49-F238E27FC236}">
                <a16:creationId xmlns:a16="http://schemas.microsoft.com/office/drawing/2014/main" id="{7EB0C2BE-343C-530A-ECFE-0EE2CCF0835D}"/>
              </a:ext>
            </a:extLst>
          </p:cNvPr>
          <p:cNvSpPr txBox="1"/>
          <p:nvPr/>
        </p:nvSpPr>
        <p:spPr>
          <a:xfrm>
            <a:off x="8476124" y="5222234"/>
            <a:ext cx="6115722" cy="1200329"/>
          </a:xfrm>
          <a:prstGeom prst="rect">
            <a:avLst/>
          </a:prstGeom>
          <a:noFill/>
        </p:spPr>
        <p:txBody>
          <a:bodyPr wrap="square">
            <a:spAutoFit/>
          </a:bodyPr>
          <a:lstStyle/>
          <a:p>
            <a:r>
              <a:rPr lang="fr-FR" dirty="0"/>
              <a:t>amour, </a:t>
            </a:r>
          </a:p>
          <a:p>
            <a:r>
              <a:rPr lang="fr-FR" dirty="0"/>
              <a:t>devenir un avec l’autre, </a:t>
            </a:r>
          </a:p>
          <a:p>
            <a:r>
              <a:rPr lang="fr-FR" dirty="0"/>
              <a:t>chaleur, </a:t>
            </a:r>
          </a:p>
          <a:p>
            <a:r>
              <a:rPr lang="fr-FR" dirty="0"/>
              <a:t>étreinte</a:t>
            </a:r>
          </a:p>
        </p:txBody>
      </p:sp>
      <p:sp>
        <p:nvSpPr>
          <p:cNvPr id="12" name="ZoneTexte 11">
            <a:extLst>
              <a:ext uri="{FF2B5EF4-FFF2-40B4-BE49-F238E27FC236}">
                <a16:creationId xmlns:a16="http://schemas.microsoft.com/office/drawing/2014/main" id="{205CF529-117D-5D3F-A1CB-CC4B89B6FCDC}"/>
              </a:ext>
            </a:extLst>
          </p:cNvPr>
          <p:cNvSpPr txBox="1"/>
          <p:nvPr/>
        </p:nvSpPr>
        <p:spPr>
          <a:xfrm>
            <a:off x="5519047" y="5280176"/>
            <a:ext cx="7315200" cy="1477328"/>
          </a:xfrm>
          <a:prstGeom prst="rect">
            <a:avLst/>
          </a:prstGeom>
          <a:noFill/>
        </p:spPr>
        <p:txBody>
          <a:bodyPr wrap="square">
            <a:spAutoFit/>
          </a:bodyPr>
          <a:lstStyle/>
          <a:p>
            <a:r>
              <a:rPr lang="fr-FR" dirty="0"/>
              <a:t>félicité, </a:t>
            </a:r>
          </a:p>
          <a:p>
            <a:r>
              <a:rPr lang="fr-FR" dirty="0"/>
              <a:t>plaisir,</a:t>
            </a:r>
          </a:p>
          <a:p>
            <a:r>
              <a:rPr lang="fr-FR" dirty="0"/>
              <a:t>extase, </a:t>
            </a:r>
          </a:p>
          <a:p>
            <a:r>
              <a:rPr lang="fr-FR" dirty="0"/>
              <a:t>joie, </a:t>
            </a:r>
          </a:p>
          <a:p>
            <a:r>
              <a:rPr lang="fr-FR" dirty="0"/>
              <a:t>détente</a:t>
            </a:r>
          </a:p>
        </p:txBody>
      </p:sp>
    </p:spTree>
    <p:extLst>
      <p:ext uri="{BB962C8B-B14F-4D97-AF65-F5344CB8AC3E}">
        <p14:creationId xmlns:p14="http://schemas.microsoft.com/office/powerpoint/2010/main" val="276568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356ADBA-6F1C-F8AA-5449-2D4A1FA76FA3}"/>
              </a:ext>
            </a:extLst>
          </p:cNvPr>
          <p:cNvSpPr txBox="1"/>
          <p:nvPr/>
        </p:nvSpPr>
        <p:spPr>
          <a:xfrm>
            <a:off x="731520" y="718019"/>
            <a:ext cx="6332054" cy="461665"/>
          </a:xfrm>
          <a:prstGeom prst="rect">
            <a:avLst/>
          </a:prstGeom>
          <a:noFill/>
        </p:spPr>
        <p:txBody>
          <a:bodyPr wrap="none" rtlCol="0">
            <a:spAutoFit/>
          </a:bodyPr>
          <a:lstStyle/>
          <a:p>
            <a:r>
              <a:rPr lang="fr-FR" sz="2400" dirty="0"/>
              <a:t>Chapitre 19 – Pratique du tantra sexuel intégral</a:t>
            </a:r>
          </a:p>
        </p:txBody>
      </p:sp>
      <p:sp>
        <p:nvSpPr>
          <p:cNvPr id="3" name="ZoneTexte 2">
            <a:extLst>
              <a:ext uri="{FF2B5EF4-FFF2-40B4-BE49-F238E27FC236}">
                <a16:creationId xmlns:a16="http://schemas.microsoft.com/office/drawing/2014/main" id="{D286D89E-FC79-0B1F-8284-38C648E18D89}"/>
              </a:ext>
            </a:extLst>
          </p:cNvPr>
          <p:cNvSpPr txBox="1"/>
          <p:nvPr/>
        </p:nvSpPr>
        <p:spPr>
          <a:xfrm>
            <a:off x="301214" y="1420009"/>
            <a:ext cx="9623788" cy="3046988"/>
          </a:xfrm>
          <a:prstGeom prst="rect">
            <a:avLst/>
          </a:prstGeom>
          <a:noFill/>
        </p:spPr>
        <p:txBody>
          <a:bodyPr wrap="none" rtlCol="0">
            <a:spAutoFit/>
          </a:bodyPr>
          <a:lstStyle/>
          <a:p>
            <a:r>
              <a:rPr lang="fr-FR" sz="2400" dirty="0"/>
              <a:t>Pratique respiratoire :</a:t>
            </a:r>
          </a:p>
          <a:p>
            <a:endParaRPr lang="fr-FR" dirty="0"/>
          </a:p>
          <a:p>
            <a:r>
              <a:rPr lang="fr-FR" sz="2000" dirty="0">
                <a:solidFill>
                  <a:srgbClr val="7030A0"/>
                </a:solidFill>
              </a:rPr>
              <a:t>La petite circulation céleste ou orbite microcosmique </a:t>
            </a:r>
            <a:r>
              <a:rPr lang="fr-FR" dirty="0"/>
              <a:t>que nous avons déjà expérimentée </a:t>
            </a:r>
          </a:p>
          <a:p>
            <a:r>
              <a:rPr lang="fr-FR" dirty="0"/>
              <a:t>comme pratique du module Corps (subtil)</a:t>
            </a:r>
          </a:p>
          <a:p>
            <a:r>
              <a:rPr lang="fr-FR" dirty="0"/>
              <a:t>NB : il y a une </a:t>
            </a:r>
            <a:r>
              <a:rPr lang="fr-FR" u="sng" dirty="0"/>
              <a:t>erreur dans Pratique de Vie Intégrale</a:t>
            </a:r>
            <a:r>
              <a:rPr lang="fr-FR" dirty="0"/>
              <a:t>, inversion entre inspiration et expiration</a:t>
            </a:r>
          </a:p>
          <a:p>
            <a:endParaRPr lang="fr-FR" dirty="0"/>
          </a:p>
          <a:p>
            <a:r>
              <a:rPr lang="fr-FR" sz="2000" dirty="0"/>
              <a:t>Faire circuler l’énergie qui descend sur la partie avant du corps à l’inspiration</a:t>
            </a:r>
          </a:p>
          <a:p>
            <a:r>
              <a:rPr lang="fr-FR" sz="2000" dirty="0"/>
              <a:t>Faire remonter l’énergie sur la partie arrière du corps à </a:t>
            </a:r>
            <a:r>
              <a:rPr lang="fr-FR" sz="2000" dirty="0">
                <a:solidFill>
                  <a:srgbClr val="FF0000"/>
                </a:solidFill>
              </a:rPr>
              <a:t>l’expiration</a:t>
            </a:r>
          </a:p>
          <a:p>
            <a:endParaRPr lang="fr-FR" dirty="0">
              <a:solidFill>
                <a:srgbClr val="FF0000"/>
              </a:solidFill>
            </a:endParaRPr>
          </a:p>
          <a:p>
            <a:endParaRPr lang="fr-FR" dirty="0">
              <a:solidFill>
                <a:srgbClr val="FF0000"/>
              </a:solidFill>
            </a:endParaRPr>
          </a:p>
        </p:txBody>
      </p:sp>
      <p:sp>
        <p:nvSpPr>
          <p:cNvPr id="4" name="ZoneTexte 3">
            <a:extLst>
              <a:ext uri="{FF2B5EF4-FFF2-40B4-BE49-F238E27FC236}">
                <a16:creationId xmlns:a16="http://schemas.microsoft.com/office/drawing/2014/main" id="{D0FA24A1-4BF5-46F1-1662-F782D78C966A}"/>
              </a:ext>
            </a:extLst>
          </p:cNvPr>
          <p:cNvSpPr txBox="1"/>
          <p:nvPr/>
        </p:nvSpPr>
        <p:spPr>
          <a:xfrm>
            <a:off x="0" y="4238514"/>
            <a:ext cx="12215460" cy="1538883"/>
          </a:xfrm>
          <a:prstGeom prst="rect">
            <a:avLst/>
          </a:prstGeom>
          <a:noFill/>
        </p:spPr>
        <p:txBody>
          <a:bodyPr wrap="none" rtlCol="0">
            <a:spAutoFit/>
          </a:bodyPr>
          <a:lstStyle/>
          <a:p>
            <a:r>
              <a:rPr lang="fr-FR" dirty="0"/>
              <a:t>L’énergie, les sensations sexuelles, on les fait traverser de l’avant vers la base de la colonne vertébrale, </a:t>
            </a:r>
          </a:p>
          <a:p>
            <a:r>
              <a:rPr lang="fr-FR" dirty="0"/>
              <a:t>puis remonter jusqu’au dessus du sommet de la tête (chakra couronne) à l’expiration </a:t>
            </a:r>
          </a:p>
          <a:p>
            <a:r>
              <a:rPr lang="fr-FR" dirty="0"/>
              <a:t>En faisant cela, </a:t>
            </a:r>
            <a:r>
              <a:rPr lang="fr-FR" sz="2000" dirty="0">
                <a:solidFill>
                  <a:srgbClr val="7030A0"/>
                </a:solidFill>
              </a:rPr>
              <a:t>visualiser la conscience qui monte</a:t>
            </a:r>
            <a:r>
              <a:rPr lang="fr-FR" dirty="0"/>
              <a:t> et va se fondre dans une sensation de liberté lumineuse au-dessus</a:t>
            </a:r>
          </a:p>
          <a:p>
            <a:r>
              <a:rPr lang="fr-FR" dirty="0"/>
              <a:t>De la tête.</a:t>
            </a:r>
          </a:p>
          <a:p>
            <a:r>
              <a:rPr lang="fr-FR" dirty="0"/>
              <a:t>Puis à l’inspiration, faire descendre le long de l’avant du corps </a:t>
            </a:r>
            <a:r>
              <a:rPr lang="fr-FR" sz="2000" dirty="0">
                <a:solidFill>
                  <a:srgbClr val="7030A0"/>
                </a:solidFill>
              </a:rPr>
              <a:t>la félicité vers les zones sexuelles</a:t>
            </a:r>
          </a:p>
        </p:txBody>
      </p:sp>
    </p:spTree>
    <p:extLst>
      <p:ext uri="{BB962C8B-B14F-4D97-AF65-F5344CB8AC3E}">
        <p14:creationId xmlns:p14="http://schemas.microsoft.com/office/powerpoint/2010/main" val="333132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9927A17-6F77-132A-FEEA-7E7769EE016E}"/>
              </a:ext>
            </a:extLst>
          </p:cNvPr>
          <p:cNvSpPr txBox="1"/>
          <p:nvPr/>
        </p:nvSpPr>
        <p:spPr>
          <a:xfrm>
            <a:off x="451821" y="731520"/>
            <a:ext cx="8668527" cy="1846659"/>
          </a:xfrm>
          <a:prstGeom prst="rect">
            <a:avLst/>
          </a:prstGeom>
          <a:noFill/>
        </p:spPr>
        <p:txBody>
          <a:bodyPr wrap="none" rtlCol="0">
            <a:spAutoFit/>
          </a:bodyPr>
          <a:lstStyle/>
          <a:p>
            <a:r>
              <a:rPr lang="fr-FR" sz="2400" dirty="0">
                <a:solidFill>
                  <a:srgbClr val="7030A0"/>
                </a:solidFill>
              </a:rPr>
              <a:t>La Grande Félicité (p412)</a:t>
            </a:r>
          </a:p>
          <a:p>
            <a:endParaRPr lang="fr-FR" dirty="0">
              <a:solidFill>
                <a:srgbClr val="7030A0"/>
              </a:solidFill>
            </a:endParaRPr>
          </a:p>
          <a:p>
            <a:r>
              <a:rPr lang="fr-FR" dirty="0"/>
              <a:t>Se placer dans </a:t>
            </a:r>
            <a:r>
              <a:rPr lang="fr-FR" dirty="0">
                <a:solidFill>
                  <a:srgbClr val="7030A0"/>
                </a:solidFill>
              </a:rPr>
              <a:t>l’état de Témoin </a:t>
            </a:r>
            <a:r>
              <a:rPr lang="fr-FR" dirty="0"/>
              <a:t>– Alterner les ressentis de plaisir et ressenti du Témoin</a:t>
            </a:r>
          </a:p>
          <a:p>
            <a:r>
              <a:rPr lang="fr-FR" dirty="0"/>
              <a:t>Se dire : la félicité est le Témoin – le Témoin EST la félicité</a:t>
            </a:r>
          </a:p>
          <a:p>
            <a:endParaRPr lang="fr-FR" dirty="0"/>
          </a:p>
          <a:p>
            <a:r>
              <a:rPr lang="fr-FR" dirty="0"/>
              <a:t>En partant du plaisir, être le Témoin du monde entier</a:t>
            </a:r>
          </a:p>
        </p:txBody>
      </p:sp>
      <p:sp>
        <p:nvSpPr>
          <p:cNvPr id="3" name="ZoneTexte 2">
            <a:extLst>
              <a:ext uri="{FF2B5EF4-FFF2-40B4-BE49-F238E27FC236}">
                <a16:creationId xmlns:a16="http://schemas.microsoft.com/office/drawing/2014/main" id="{E7612E15-70A4-17E4-8E7B-DECC55D8193E}"/>
              </a:ext>
            </a:extLst>
          </p:cNvPr>
          <p:cNvSpPr txBox="1"/>
          <p:nvPr/>
        </p:nvSpPr>
        <p:spPr>
          <a:xfrm>
            <a:off x="3065929" y="290456"/>
            <a:ext cx="2151102" cy="369332"/>
          </a:xfrm>
          <a:prstGeom prst="rect">
            <a:avLst/>
          </a:prstGeom>
          <a:noFill/>
        </p:spPr>
        <p:txBody>
          <a:bodyPr wrap="none" rtlCol="0">
            <a:spAutoFit/>
          </a:bodyPr>
          <a:lstStyle/>
          <a:p>
            <a:r>
              <a:rPr lang="fr-FR" dirty="0"/>
              <a:t>En faisant l’amour…</a:t>
            </a:r>
          </a:p>
        </p:txBody>
      </p:sp>
      <p:sp>
        <p:nvSpPr>
          <p:cNvPr id="4" name="ZoneTexte 3">
            <a:extLst>
              <a:ext uri="{FF2B5EF4-FFF2-40B4-BE49-F238E27FC236}">
                <a16:creationId xmlns:a16="http://schemas.microsoft.com/office/drawing/2014/main" id="{54F3192F-B88E-974A-AAF4-ADD29E5812C2}"/>
              </a:ext>
            </a:extLst>
          </p:cNvPr>
          <p:cNvSpPr txBox="1"/>
          <p:nvPr/>
        </p:nvSpPr>
        <p:spPr>
          <a:xfrm>
            <a:off x="462579" y="3259567"/>
            <a:ext cx="4796506" cy="1569660"/>
          </a:xfrm>
          <a:prstGeom prst="rect">
            <a:avLst/>
          </a:prstGeom>
          <a:noFill/>
        </p:spPr>
        <p:txBody>
          <a:bodyPr wrap="none" rtlCol="0">
            <a:spAutoFit/>
          </a:bodyPr>
          <a:lstStyle/>
          <a:p>
            <a:r>
              <a:rPr lang="fr-FR" sz="2400" dirty="0">
                <a:solidFill>
                  <a:srgbClr val="7030A0"/>
                </a:solidFill>
              </a:rPr>
              <a:t>Le Grand Amour (p419)</a:t>
            </a:r>
          </a:p>
          <a:p>
            <a:r>
              <a:rPr lang="fr-FR" dirty="0"/>
              <a:t> </a:t>
            </a:r>
          </a:p>
          <a:p>
            <a:r>
              <a:rPr lang="fr-FR" dirty="0"/>
              <a:t>Se placer dans </a:t>
            </a:r>
            <a:r>
              <a:rPr lang="fr-FR" dirty="0">
                <a:solidFill>
                  <a:srgbClr val="7030A0"/>
                </a:solidFill>
              </a:rPr>
              <a:t>l’état non-duel </a:t>
            </a:r>
            <a:r>
              <a:rPr lang="fr-FR" dirty="0"/>
              <a:t>(état sans tête)</a:t>
            </a:r>
          </a:p>
          <a:p>
            <a:r>
              <a:rPr lang="fr-FR" dirty="0"/>
              <a:t>Ressentir l’amour, la connexion, l’union, l’unité</a:t>
            </a:r>
          </a:p>
          <a:p>
            <a:r>
              <a:rPr lang="fr-FR" dirty="0"/>
              <a:t>Etendre le sentiment d’union au monde entier</a:t>
            </a:r>
          </a:p>
        </p:txBody>
      </p:sp>
    </p:spTree>
    <p:extLst>
      <p:ext uri="{BB962C8B-B14F-4D97-AF65-F5344CB8AC3E}">
        <p14:creationId xmlns:p14="http://schemas.microsoft.com/office/powerpoint/2010/main" val="116268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AA0A610-06B7-36EC-1CDD-2BAF17AAF16D}"/>
              </a:ext>
            </a:extLst>
          </p:cNvPr>
          <p:cNvSpPr txBox="1"/>
          <p:nvPr/>
        </p:nvSpPr>
        <p:spPr>
          <a:xfrm>
            <a:off x="1226372" y="914400"/>
            <a:ext cx="7150163" cy="738664"/>
          </a:xfrm>
          <a:prstGeom prst="rect">
            <a:avLst/>
          </a:prstGeom>
          <a:noFill/>
        </p:spPr>
        <p:txBody>
          <a:bodyPr wrap="none" rtlCol="0">
            <a:spAutoFit/>
          </a:bodyPr>
          <a:lstStyle/>
          <a:p>
            <a:r>
              <a:rPr lang="fr-FR" sz="2400" dirty="0">
                <a:solidFill>
                  <a:srgbClr val="7030A0"/>
                </a:solidFill>
              </a:rPr>
              <a:t>Unité ultime du Grand Amour et de la Grande Félicité</a:t>
            </a:r>
          </a:p>
          <a:p>
            <a:r>
              <a:rPr lang="fr-FR" dirty="0"/>
              <a:t>(exercice pas forcément lié à une pratique sexuelle à mon avis)</a:t>
            </a:r>
          </a:p>
        </p:txBody>
      </p:sp>
      <p:sp>
        <p:nvSpPr>
          <p:cNvPr id="3" name="ZoneTexte 2">
            <a:extLst>
              <a:ext uri="{FF2B5EF4-FFF2-40B4-BE49-F238E27FC236}">
                <a16:creationId xmlns:a16="http://schemas.microsoft.com/office/drawing/2014/main" id="{057E4400-7B18-F79C-0BED-5414D42DBD3A}"/>
              </a:ext>
            </a:extLst>
          </p:cNvPr>
          <p:cNvSpPr txBox="1"/>
          <p:nvPr/>
        </p:nvSpPr>
        <p:spPr>
          <a:xfrm>
            <a:off x="1129553" y="1904104"/>
            <a:ext cx="7157922" cy="2031325"/>
          </a:xfrm>
          <a:prstGeom prst="rect">
            <a:avLst/>
          </a:prstGeom>
          <a:noFill/>
        </p:spPr>
        <p:txBody>
          <a:bodyPr wrap="none" rtlCol="0">
            <a:spAutoFit/>
          </a:bodyPr>
          <a:lstStyle/>
          <a:p>
            <a:r>
              <a:rPr lang="fr-FR" dirty="0"/>
              <a:t>P431</a:t>
            </a:r>
          </a:p>
          <a:p>
            <a:endParaRPr lang="fr-FR" dirty="0"/>
          </a:p>
          <a:p>
            <a:r>
              <a:rPr lang="fr-FR" dirty="0"/>
              <a:t>A partir du ressenti d’unité sans tête (état non duel)</a:t>
            </a:r>
          </a:p>
          <a:p>
            <a:r>
              <a:rPr lang="fr-FR" dirty="0"/>
              <a:t>Amener un amour absolu dans cette unité</a:t>
            </a:r>
          </a:p>
          <a:p>
            <a:r>
              <a:rPr lang="fr-FR" dirty="0"/>
              <a:t>Unité Aimante : être un avec le monde, c’est comme tomber amoureux</a:t>
            </a:r>
          </a:p>
          <a:p>
            <a:endParaRPr lang="fr-FR" dirty="0"/>
          </a:p>
          <a:p>
            <a:r>
              <a:rPr lang="fr-FR" dirty="0"/>
              <a:t>Puis ajouter le plaisir, la félicité, à ce sentiment</a:t>
            </a:r>
          </a:p>
        </p:txBody>
      </p:sp>
    </p:spTree>
    <p:extLst>
      <p:ext uri="{BB962C8B-B14F-4D97-AF65-F5344CB8AC3E}">
        <p14:creationId xmlns:p14="http://schemas.microsoft.com/office/powerpoint/2010/main" val="397551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2E96BC0-9D22-46F2-C898-5A50C46FCE12}"/>
              </a:ext>
            </a:extLst>
          </p:cNvPr>
          <p:cNvSpPr txBox="1"/>
          <p:nvPr/>
        </p:nvSpPr>
        <p:spPr>
          <a:xfrm>
            <a:off x="1818042" y="828339"/>
            <a:ext cx="9975808" cy="4524315"/>
          </a:xfrm>
          <a:prstGeom prst="rect">
            <a:avLst/>
          </a:prstGeom>
          <a:noFill/>
        </p:spPr>
        <p:txBody>
          <a:bodyPr wrap="none" rtlCol="0">
            <a:spAutoFit/>
          </a:bodyPr>
          <a:lstStyle/>
          <a:p>
            <a:r>
              <a:rPr lang="fr-FR" sz="2400" dirty="0"/>
              <a:t>Conclusion du livre </a:t>
            </a:r>
            <a:r>
              <a:rPr lang="fr-FR" sz="2400" i="1" dirty="0">
                <a:solidFill>
                  <a:srgbClr val="7030A0"/>
                </a:solidFill>
              </a:rPr>
              <a:t>Trouver la Complétude/Plénitude Radicale </a:t>
            </a:r>
          </a:p>
          <a:p>
            <a:endParaRPr lang="fr-FR" i="1" dirty="0">
              <a:solidFill>
                <a:srgbClr val="7030A0"/>
              </a:solidFill>
            </a:endParaRPr>
          </a:p>
          <a:p>
            <a:r>
              <a:rPr lang="fr-FR" dirty="0"/>
              <a:t>Ne pas oublier d’ajouter à ces pratiques d’Eveil (</a:t>
            </a:r>
            <a:r>
              <a:rPr lang="fr-FR" dirty="0" err="1"/>
              <a:t>Waking</a:t>
            </a:r>
            <a:r>
              <a:rPr lang="fr-FR" dirty="0"/>
              <a:t> Up)</a:t>
            </a:r>
          </a:p>
          <a:p>
            <a:pPr marL="285750" indent="-285750">
              <a:buFont typeface="Arial" panose="020B0604020202020204" pitchFamily="34" charset="0"/>
              <a:buChar char="•"/>
            </a:pPr>
            <a:r>
              <a:rPr lang="fr-FR" dirty="0"/>
              <a:t>Le nettoyage de l’Ombre (</a:t>
            </a:r>
            <a:r>
              <a:rPr lang="fr-FR" dirty="0" err="1"/>
              <a:t>Cleaning</a:t>
            </a:r>
            <a:r>
              <a:rPr lang="fr-FR" dirty="0"/>
              <a:t> Up)</a:t>
            </a:r>
          </a:p>
          <a:p>
            <a:pPr marL="285750" indent="-285750">
              <a:buFont typeface="Arial" panose="020B0604020202020204" pitchFamily="34" charset="0"/>
              <a:buChar char="•"/>
            </a:pPr>
            <a:r>
              <a:rPr lang="fr-FR" dirty="0"/>
              <a:t>La prise en compte de toutes les dimensions dans les Quadrants (</a:t>
            </a:r>
            <a:r>
              <a:rPr lang="fr-FR" dirty="0" err="1"/>
              <a:t>Showing</a:t>
            </a:r>
            <a:r>
              <a:rPr lang="fr-FR" dirty="0"/>
              <a:t> Up)</a:t>
            </a:r>
          </a:p>
          <a:p>
            <a:pPr marL="285750" indent="-285750">
              <a:buFont typeface="Arial" panose="020B0604020202020204" pitchFamily="34" charset="0"/>
              <a:buChar char="•"/>
            </a:pPr>
            <a:r>
              <a:rPr lang="fr-FR" dirty="0"/>
              <a:t>L’ouverture à toutes les intelligences (</a:t>
            </a:r>
            <a:r>
              <a:rPr lang="fr-FR" dirty="0" err="1"/>
              <a:t>Opening</a:t>
            </a:r>
            <a:r>
              <a:rPr lang="fr-FR" dirty="0"/>
              <a:t> Up), et les pratiques précédentes demandent</a:t>
            </a:r>
          </a:p>
          <a:p>
            <a:r>
              <a:rPr lang="fr-FR" dirty="0"/>
              <a:t>Une bonne dose d’intelligence émotionnelle, à cultiver donc…</a:t>
            </a:r>
          </a:p>
          <a:p>
            <a:pPr marL="285750" indent="-285750">
              <a:buFont typeface="Arial" panose="020B0604020202020204" pitchFamily="34" charset="0"/>
              <a:buChar char="•"/>
            </a:pPr>
            <a:r>
              <a:rPr lang="fr-FR" dirty="0"/>
              <a:t>Le processus de la Croissance en général (Growing Up) qui concerne chaque ligne d’intelligence</a:t>
            </a:r>
          </a:p>
          <a:p>
            <a:r>
              <a:rPr lang="fr-FR" dirty="0"/>
              <a:t>En particulier l’intelligence spirituelle qui est la recherche de ce qui est la préoccupation ultime,</a:t>
            </a:r>
          </a:p>
          <a:p>
            <a:r>
              <a:rPr lang="fr-FR" dirty="0"/>
              <a:t>du sens de la vie</a:t>
            </a:r>
          </a:p>
          <a:p>
            <a:endParaRPr lang="fr-FR" dirty="0"/>
          </a:p>
          <a:p>
            <a:endParaRPr lang="fr-FR" dirty="0"/>
          </a:p>
          <a:p>
            <a:r>
              <a:rPr lang="fr-FR" dirty="0"/>
              <a:t>Ainsi on atteint la Grande Complétude – Plénitude  qui nous dit que </a:t>
            </a:r>
          </a:p>
          <a:p>
            <a:pPr algn="ctr"/>
            <a:endParaRPr lang="fr-FR" sz="2400" dirty="0">
              <a:solidFill>
                <a:srgbClr val="7030A0"/>
              </a:solidFill>
            </a:endParaRPr>
          </a:p>
          <a:p>
            <a:pPr algn="ctr"/>
            <a:r>
              <a:rPr lang="fr-FR" sz="2400" dirty="0">
                <a:solidFill>
                  <a:srgbClr val="7030A0"/>
                </a:solidFill>
              </a:rPr>
              <a:t>« La vie a un sens »</a:t>
            </a:r>
          </a:p>
        </p:txBody>
      </p:sp>
      <p:pic>
        <p:nvPicPr>
          <p:cNvPr id="3" name="Image 2" descr="Une image contenant texte, Police, cercle, capture d’écran&#10;&#10;Le contenu généré par l’IA peut être incorrect.">
            <a:extLst>
              <a:ext uri="{FF2B5EF4-FFF2-40B4-BE49-F238E27FC236}">
                <a16:creationId xmlns:a16="http://schemas.microsoft.com/office/drawing/2014/main" id="{C42F3B8A-5D78-C848-03E3-5EBFC3AF4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6574" y="3582296"/>
            <a:ext cx="3195021" cy="3195021"/>
          </a:xfrm>
          <a:prstGeom prst="rect">
            <a:avLst/>
          </a:prstGeom>
        </p:spPr>
      </p:pic>
    </p:spTree>
    <p:extLst>
      <p:ext uri="{BB962C8B-B14F-4D97-AF65-F5344CB8AC3E}">
        <p14:creationId xmlns:p14="http://schemas.microsoft.com/office/powerpoint/2010/main" val="22226148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TotalTime>
  <Words>730</Words>
  <Application>Microsoft Office PowerPoint</Application>
  <PresentationFormat>Grand écran</PresentationFormat>
  <Paragraphs>97</Paragraphs>
  <Slides>6</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Aptos</vt:lpstr>
      <vt:lpstr>Aptos Display</vt:lpstr>
      <vt:lpstr>Arial</vt:lpstr>
      <vt:lpstr>Thème Office</vt:lpstr>
      <vt:lpstr>Les ressentis de l’Illumination</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Marie-Claire D</dc:creator>
  <cp:lastModifiedBy>Marie-Claire D</cp:lastModifiedBy>
  <cp:revision>3</cp:revision>
  <dcterms:created xsi:type="dcterms:W3CDTF">2025-06-23T05:25:04Z</dcterms:created>
  <dcterms:modified xsi:type="dcterms:W3CDTF">2025-06-23T06:25:51Z</dcterms:modified>
</cp:coreProperties>
</file>